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40"/>
  </p:notesMasterIdLst>
  <p:sldIdLst>
    <p:sldId id="288" r:id="rId2"/>
    <p:sldId id="290" r:id="rId3"/>
    <p:sldId id="289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94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58" r:id="rId36"/>
    <p:sldId id="291" r:id="rId37"/>
    <p:sldId id="292" r:id="rId38"/>
    <p:sldId id="293" r:id="rId39"/>
  </p:sldIdLst>
  <p:sldSz cx="9144000" cy="6858000" type="screen4x3"/>
  <p:notesSz cx="6858000" cy="9144000"/>
  <p:embeddedFontLst>
    <p:embeddedFont>
      <p:font typeface="宋体" pitchFamily="2" charset="-122"/>
      <p:regular r:id="rId41"/>
    </p:embeddedFont>
    <p:embeddedFont>
      <p:font typeface="Arial Black" pitchFamily="34" charset="0"/>
      <p:bold r:id="rId42"/>
    </p:embeddedFont>
  </p:embeddedFont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969696"/>
    <a:srgbClr val="060606"/>
    <a:srgbClr val="4D4D4D"/>
    <a:srgbClr val="3366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1BA6F7F-020E-4C55-A39F-C568256B4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039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822F10F-D77A-4FFD-BD82-8E9069BF11EA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E9F9BB0-3648-45D4-8CFF-C9D6D4E04B37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FC77973-503A-4B2B-B55A-1660E75EE790}" type="slidenum">
              <a:rPr lang="en-US" sz="1200"/>
              <a:pPr/>
              <a:t>36</a:t>
            </a:fld>
            <a:endParaRPr lang="en-US" sz="12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13A617E-2A08-4EC0-99F2-2E5FC5956CD0}" type="slidenum">
              <a:rPr lang="en-US" sz="1200"/>
              <a:pPr/>
              <a:t>37</a:t>
            </a:fld>
            <a:endParaRPr lang="en-US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7AA1AB8-F463-47FD-971A-2FF207522B94}" type="slidenum">
              <a:rPr lang="en-US" sz="1200"/>
              <a:pPr/>
              <a:t>38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B8FC8-72C5-4585-977E-5CCA03D07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222497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B5484-8F16-4F53-8238-CDA644B4C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473978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313AB-539C-4F98-B56E-BBBCA312BB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5801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A16DD-A1B5-4256-ABDF-84E4C265BD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8973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573F1-AA7B-4841-8F92-BB36E7729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140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FD542-F452-43C7-BFDB-A1835605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87140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A27B5-AA99-4AE6-8CF0-13FB2EEC3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70230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9DD8E-B85C-4A26-BBC9-9BACC08B1C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62230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C3B6-AB6C-4968-9CF3-0D5DA3D21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01146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37A32-8C74-4EC3-B508-CF3A9D494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97239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D03FC-62D5-43A9-9AD0-91346059F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03316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E5CDBAF-C23C-4C4A-9422-53A29DBB4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16.xml"/><Relationship Id="rId18" Type="http://schemas.openxmlformats.org/officeDocument/2006/relationships/slide" Target="slide12.xml"/><Relationship Id="rId26" Type="http://schemas.openxmlformats.org/officeDocument/2006/relationships/slide" Target="slide24.xml"/><Relationship Id="rId39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21" Type="http://schemas.openxmlformats.org/officeDocument/2006/relationships/slide" Target="slide28.xml"/><Relationship Id="rId34" Type="http://schemas.openxmlformats.org/officeDocument/2006/relationships/slide" Target="slide35.xml"/><Relationship Id="rId7" Type="http://schemas.openxmlformats.org/officeDocument/2006/relationships/slide" Target="slide15.xml"/><Relationship Id="rId12" Type="http://schemas.openxmlformats.org/officeDocument/2006/relationships/slide" Target="slide11.xml"/><Relationship Id="rId17" Type="http://schemas.openxmlformats.org/officeDocument/2006/relationships/slide" Target="slide7.xml"/><Relationship Id="rId25" Type="http://schemas.openxmlformats.org/officeDocument/2006/relationships/slide" Target="slide18.xml"/><Relationship Id="rId33" Type="http://schemas.openxmlformats.org/officeDocument/2006/relationships/slide" Target="slide30.xml"/><Relationship Id="rId38" Type="http://schemas.openxmlformats.org/officeDocument/2006/relationships/audio" Target="../media/audio2.wav"/><Relationship Id="rId2" Type="http://schemas.openxmlformats.org/officeDocument/2006/relationships/slideLayout" Target="../slideLayouts/slideLayout1.xml"/><Relationship Id="rId16" Type="http://schemas.openxmlformats.org/officeDocument/2006/relationships/slide" Target="slide32.xml"/><Relationship Id="rId20" Type="http://schemas.openxmlformats.org/officeDocument/2006/relationships/slide" Target="slide23.xml"/><Relationship Id="rId29" Type="http://schemas.openxmlformats.org/officeDocument/2006/relationships/slide" Target="slide9.xml"/><Relationship Id="rId1" Type="http://schemas.openxmlformats.org/officeDocument/2006/relationships/themeOverride" Target="../theme/themeOverride4.xml"/><Relationship Id="rId6" Type="http://schemas.openxmlformats.org/officeDocument/2006/relationships/slide" Target="slide10.xml"/><Relationship Id="rId11" Type="http://schemas.openxmlformats.org/officeDocument/2006/relationships/slide" Target="slide6.xml"/><Relationship Id="rId24" Type="http://schemas.openxmlformats.org/officeDocument/2006/relationships/slide" Target="slide13.xml"/><Relationship Id="rId32" Type="http://schemas.openxmlformats.org/officeDocument/2006/relationships/slide" Target="slide25.xml"/><Relationship Id="rId37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slide" Target="slide27.xml"/><Relationship Id="rId23" Type="http://schemas.openxmlformats.org/officeDocument/2006/relationships/slide" Target="slide8.xml"/><Relationship Id="rId28" Type="http://schemas.openxmlformats.org/officeDocument/2006/relationships/slide" Target="slide34.xml"/><Relationship Id="rId36" Type="http://schemas.openxmlformats.org/officeDocument/2006/relationships/slide" Target="slide36.xml"/><Relationship Id="rId10" Type="http://schemas.openxmlformats.org/officeDocument/2006/relationships/slide" Target="slide31.xml"/><Relationship Id="rId19" Type="http://schemas.openxmlformats.org/officeDocument/2006/relationships/slide" Target="slide17.xml"/><Relationship Id="rId31" Type="http://schemas.openxmlformats.org/officeDocument/2006/relationships/slide" Target="slide20.xml"/><Relationship Id="rId4" Type="http://schemas.openxmlformats.org/officeDocument/2006/relationships/image" Target="../media/image1.png"/><Relationship Id="rId9" Type="http://schemas.openxmlformats.org/officeDocument/2006/relationships/slide" Target="slide26.xml"/><Relationship Id="rId14" Type="http://schemas.openxmlformats.org/officeDocument/2006/relationships/slide" Target="slide22.xml"/><Relationship Id="rId22" Type="http://schemas.openxmlformats.org/officeDocument/2006/relationships/slide" Target="slide33.xml"/><Relationship Id="rId27" Type="http://schemas.openxmlformats.org/officeDocument/2006/relationships/slide" Target="slide29.xml"/><Relationship Id="rId30" Type="http://schemas.openxmlformats.org/officeDocument/2006/relationships/slide" Target="slide14.xml"/><Relationship Id="rId35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 advTm="2000">
    <p:sndAc>
      <p:stSnd>
        <p:snd r:embed="rId3" name="jep3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Bicameral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B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filibuster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B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impeachment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B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constituents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B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gerrymandering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B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1027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bg1"/>
                </a:solidFill>
                <a:ea typeface="宋体" pitchFamily="2" charset="-122"/>
              </a:rPr>
              <a:t>The primary function of Congress is to _____.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5364" name="Text Box 1028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are “Expressed” powers?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is the Constitutional source for Congress’ implied powers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371600" y="1752600"/>
            <a:ext cx="63246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9600">
                <a:solidFill>
                  <a:schemeClr val="bg1"/>
                </a:solidFill>
                <a:latin typeface="Arial Black" pitchFamily="34" charset="0"/>
              </a:rPr>
              <a:t>DAILY DOUBLE</a:t>
            </a:r>
            <a:endParaRPr lang="en-US" sz="36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400</a:t>
            </a:r>
            <a:endParaRPr 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371600" y="1752600"/>
            <a:ext cx="63246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9600">
                <a:solidFill>
                  <a:schemeClr val="bg1"/>
                </a:solidFill>
                <a:latin typeface="Arial Black" pitchFamily="34" charset="0"/>
              </a:rPr>
              <a:t>DAILY DOUBLE</a:t>
            </a:r>
            <a:endParaRPr lang="en-US" sz="360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371600" y="2819400"/>
            <a:ext cx="6324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>
                <a:solidFill>
                  <a:schemeClr val="bg1"/>
                </a:solidFill>
              </a:rPr>
              <a:t>Place A Wager</a:t>
            </a:r>
            <a:endParaRPr lang="en-US" sz="36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6" grpId="0" autoUpdateAnimBg="0"/>
      <p:bldP spid="2048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What are non-legislative powers 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tx1"/>
                </a:solidFill>
                <a:latin typeface="Arial Black" pitchFamily="34" charset="0"/>
              </a:rPr>
              <a:t>THIS</a:t>
            </a:r>
            <a:r>
              <a:rPr lang="en-US" smtClean="0"/>
              <a:t> 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85800" y="2438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8000">
                <a:latin typeface="Arial Black" pitchFamily="34" charset="0"/>
              </a:rPr>
              <a:t>IS</a:t>
            </a:r>
            <a:r>
              <a:rPr lang="en-US" sz="44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990600" y="3962400"/>
            <a:ext cx="7391400" cy="196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Normal3" dir="b"/>
            </a:scene3d>
            <a:sp3d extrusionH="887400" prstMaterial="legacyMetal">
              <a:extrusionClr>
                <a:srgbClr val="FFFFFF"/>
              </a:extrusionClr>
            </a:sp3d>
          </a:bodyPr>
          <a:lstStyle/>
          <a:p>
            <a:r>
              <a:rPr lang="en-US" sz="9600" kern="10" spc="-48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7999">
                      <a:srgbClr val="777777"/>
                    </a:gs>
                    <a:gs pos="31000">
                      <a:srgbClr val="292929"/>
                    </a:gs>
                    <a:gs pos="33000">
                      <a:srgbClr val="B2B2B2"/>
                    </a:gs>
                    <a:gs pos="37000">
                      <a:srgbClr val="FFFFFF"/>
                    </a:gs>
                    <a:gs pos="78999">
                      <a:srgbClr val="5F5F5F"/>
                    </a:gs>
                    <a:gs pos="87000">
                      <a:srgbClr val="5F5F5F"/>
                    </a:gs>
                    <a:gs pos="100000">
                      <a:srgbClr val="CBCBCB"/>
                    </a:gs>
                  </a:gsLst>
                  <a:lin ang="18900000" scaled="1"/>
                </a:gradFill>
                <a:latin typeface="Arial Black"/>
              </a:rPr>
              <a:t>JEOPARDY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autoUpdateAnimBg="0"/>
      <p:bldP spid="389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What 2 things can Congress do to a member who has broken the law?</a:t>
            </a:r>
            <a:r>
              <a:rPr lang="en-US" altLang="zh-CN">
                <a:ea typeface="宋体" pitchFamily="2" charset="-122"/>
              </a:rPr>
              <a:t> </a:t>
            </a:r>
            <a:endParaRPr lang="en-US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213725" y="6397625"/>
            <a:ext cx="92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213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Who is the leader of the House of Representatives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360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Who serves as the leader of the Senate according to the Constitution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371600" y="1828800"/>
            <a:ext cx="63246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What is the title given to the head of the political party whose members make up more than half of either house of Congress? 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What is the title given to the assistant to a party leader</a:t>
            </a:r>
            <a:r>
              <a:rPr lang="en-US" altLang="zh-CN">
                <a:ea typeface="宋体" pitchFamily="2" charset="-122"/>
              </a:rPr>
              <a:t> </a:t>
            </a:r>
            <a:endParaRPr lang="en-US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Who leads the Senate when the VP is not there?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bg1"/>
                </a:solidFill>
                <a:ea typeface="宋体" pitchFamily="2" charset="-122"/>
              </a:rPr>
              <a:t>What is a standing committee? </a:t>
            </a: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8223250" y="6397625"/>
            <a:ext cx="90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E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Give an example of a standing committee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223250" y="6397625"/>
            <a:ext cx="90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E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type of committee operates under standing committees and holds hearings on bills?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8223250" y="6397625"/>
            <a:ext cx="90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E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is it called when a committee decides to set aside a bill and not even consider it?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8223250" y="6397625"/>
            <a:ext cx="90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E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4038600" cy="1143000"/>
          </a:xfrm>
        </p:spPr>
        <p:txBody>
          <a:bodyPr/>
          <a:lstStyle/>
          <a:p>
            <a:pPr algn="l"/>
            <a:r>
              <a:rPr lang="en-US" sz="8000" smtClean="0">
                <a:solidFill>
                  <a:schemeClr val="tx1"/>
                </a:solidFill>
                <a:latin typeface="Arial Black" pitchFamily="34" charset="0"/>
              </a:rPr>
              <a:t> With</a:t>
            </a:r>
            <a:r>
              <a:rPr lang="en-US" sz="8000" smtClean="0">
                <a:solidFill>
                  <a:schemeClr val="tx1"/>
                </a:solidFill>
              </a:rPr>
              <a:t>     </a:t>
            </a:r>
            <a:endParaRPr lang="en-US" smtClean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685800" y="2438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8000">
                <a:latin typeface="Arial Black" pitchFamily="34" charset="0"/>
              </a:rPr>
              <a:t>Host...</a:t>
            </a:r>
            <a:r>
              <a:rPr lang="en-US" sz="44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343400" y="838200"/>
            <a:ext cx="4191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en-US" sz="8000">
                <a:latin typeface="Arial Black" pitchFamily="34" charset="0"/>
              </a:rPr>
              <a:t>Your</a:t>
            </a:r>
            <a:r>
              <a:rPr lang="en-US" sz="8000"/>
              <a:t>     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7898" name="WordArt 10"/>
          <p:cNvSpPr>
            <a:spLocks noChangeArrowheads="1" noChangeShapeType="1" noTextEdit="1"/>
          </p:cNvSpPr>
          <p:nvPr/>
        </p:nvSpPr>
        <p:spPr bwMode="auto">
          <a:xfrm>
            <a:off x="990600" y="4191000"/>
            <a:ext cx="7286625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Normal3" dir="b"/>
            </a:scene3d>
            <a:sp3d extrusionH="887400" prstMaterial="legacyMetal">
              <a:extrusionClr>
                <a:srgbClr val="FFFFFF"/>
              </a:extrusionClr>
            </a:sp3d>
          </a:bodyPr>
          <a:lstStyle/>
          <a:p>
            <a:r>
              <a:rPr lang="en-US" sz="8000" kern="10" spc="-40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7999">
                      <a:srgbClr val="777777"/>
                    </a:gs>
                    <a:gs pos="31000">
                      <a:srgbClr val="292929"/>
                    </a:gs>
                    <a:gs pos="33000">
                      <a:srgbClr val="B2B2B2"/>
                    </a:gs>
                    <a:gs pos="37000">
                      <a:srgbClr val="FFFFFF"/>
                    </a:gs>
                    <a:gs pos="78999">
                      <a:srgbClr val="5F5F5F"/>
                    </a:gs>
                    <a:gs pos="87000">
                      <a:srgbClr val="5F5F5F"/>
                    </a:gs>
                    <a:gs pos="100000">
                      <a:srgbClr val="CBCBCB"/>
                    </a:gs>
                  </a:gsLst>
                  <a:lin ang="18900000" scaled="1"/>
                </a:gradFill>
                <a:latin typeface="Arial Black"/>
              </a:rPr>
              <a:t>Mr. McGinnis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autoUpdateAnimBg="0"/>
      <p:bldP spid="37894" grpId="0" autoUpdateAnimBg="0"/>
      <p:bldP spid="3789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is the purpose of a Conference committee?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223250" y="6397625"/>
            <a:ext cx="903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E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is the minimum age for a Senator</a:t>
            </a:r>
          </a:p>
          <a:p>
            <a:pPr>
              <a:spcBef>
                <a:spcPct val="50000"/>
              </a:spcBef>
            </a:pPr>
            <a:endParaRPr lang="en-US" sz="4000">
              <a:solidFill>
                <a:schemeClr val="bg1"/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8231188" y="6397625"/>
            <a:ext cx="887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F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4478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Who represents Virginia Beach in the House of Representatives?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8231188" y="6397625"/>
            <a:ext cx="887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F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What is the only way to end a filibuster against the will of the Senator who is holding it?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231188" y="6397625"/>
            <a:ext cx="887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F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This is how a head executive can reject a law passed by the legislature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231188" y="6397625"/>
            <a:ext cx="887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F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Text Box 7"/>
          <p:cNvSpPr txBox="1">
            <a:spLocks noChangeArrowheads="1"/>
          </p:cNvSpPr>
          <p:nvPr/>
        </p:nvSpPr>
        <p:spPr bwMode="auto">
          <a:xfrm>
            <a:off x="1371600" y="25146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Name the two Senators from Virginia</a:t>
            </a:r>
          </a:p>
        </p:txBody>
      </p:sp>
      <p:sp>
        <p:nvSpPr>
          <p:cNvPr id="35844" name="Text Box 8"/>
          <p:cNvSpPr txBox="1">
            <a:spLocks noChangeArrowheads="1"/>
          </p:cNvSpPr>
          <p:nvPr/>
        </p:nvSpPr>
        <p:spPr bwMode="auto">
          <a:xfrm>
            <a:off x="8231188" y="6397625"/>
            <a:ext cx="887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F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371600" y="1981200"/>
            <a:ext cx="71628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The Final Jeopardy Category is:</a:t>
            </a:r>
          </a:p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Laws</a:t>
            </a:r>
          </a:p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Please record your wager.</a:t>
            </a:r>
            <a:endParaRPr lang="en-US" sz="360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822950" y="6397625"/>
            <a:ext cx="3143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Click on screen to begin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371600" y="2955925"/>
            <a:ext cx="7162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List the 5 steps for a bill to become a law.</a:t>
            </a:r>
            <a:endParaRPr lang="en-US" sz="360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638800" y="6397625"/>
            <a:ext cx="3514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Click on screen to continue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143000" y="2667000"/>
            <a:ext cx="7162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Thank You for Playing Jeopardy!</a:t>
            </a:r>
            <a:endParaRPr lang="en-US" sz="360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2609850" y="6400800"/>
            <a:ext cx="444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Game Designed By C. Harr-MAIT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Text Box 45"/>
          <p:cNvSpPr txBox="1">
            <a:spLocks noChangeArrowheads="1"/>
          </p:cNvSpPr>
          <p:nvPr/>
        </p:nvSpPr>
        <p:spPr bwMode="auto">
          <a:xfrm>
            <a:off x="271463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" action="ppaction://hlinkshowjump?jump=nextslide"/>
              </a:rPr>
              <a:t>100</a:t>
            </a:r>
            <a:endParaRPr lang="en-US"/>
          </a:p>
        </p:txBody>
      </p:sp>
      <p:pic>
        <p:nvPicPr>
          <p:cNvPr id="4100" name="Picture 99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0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2" name="Text Box 101"/>
          <p:cNvSpPr txBox="1">
            <a:spLocks noChangeArrowheads="1"/>
          </p:cNvSpPr>
          <p:nvPr/>
        </p:nvSpPr>
        <p:spPr bwMode="auto">
          <a:xfrm>
            <a:off x="1766888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6" action="ppaction://hlinksldjump"/>
              </a:rPr>
              <a:t>100</a:t>
            </a:r>
            <a:endParaRPr lang="en-US"/>
          </a:p>
        </p:txBody>
      </p:sp>
      <p:pic>
        <p:nvPicPr>
          <p:cNvPr id="4103" name="Picture 102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03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Text Box 104"/>
          <p:cNvSpPr txBox="1">
            <a:spLocks noChangeArrowheads="1"/>
          </p:cNvSpPr>
          <p:nvPr/>
        </p:nvSpPr>
        <p:spPr bwMode="auto">
          <a:xfrm>
            <a:off x="3290888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7" action="ppaction://hlinksldjump"/>
              </a:rPr>
              <a:t>100</a:t>
            </a:r>
            <a:endParaRPr lang="en-US"/>
          </a:p>
        </p:txBody>
      </p:sp>
      <p:pic>
        <p:nvPicPr>
          <p:cNvPr id="4106" name="Picture 105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06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8" name="Text Box 107"/>
          <p:cNvSpPr txBox="1">
            <a:spLocks noChangeArrowheads="1"/>
          </p:cNvSpPr>
          <p:nvPr/>
        </p:nvSpPr>
        <p:spPr bwMode="auto">
          <a:xfrm>
            <a:off x="4814888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8" action="ppaction://hlinksldjump"/>
              </a:rPr>
              <a:t>100</a:t>
            </a:r>
            <a:endParaRPr lang="en-US"/>
          </a:p>
        </p:txBody>
      </p:sp>
      <p:pic>
        <p:nvPicPr>
          <p:cNvPr id="4109" name="Picture 108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09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Text Box 110"/>
          <p:cNvSpPr txBox="1">
            <a:spLocks noChangeArrowheads="1"/>
          </p:cNvSpPr>
          <p:nvPr/>
        </p:nvSpPr>
        <p:spPr bwMode="auto">
          <a:xfrm>
            <a:off x="6338888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9" action="ppaction://hlinksldjump"/>
              </a:rPr>
              <a:t>100</a:t>
            </a:r>
            <a:endParaRPr lang="en-US"/>
          </a:p>
        </p:txBody>
      </p:sp>
      <p:pic>
        <p:nvPicPr>
          <p:cNvPr id="4112" name="Picture 111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12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19335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4" name="Text Box 113"/>
          <p:cNvSpPr txBox="1">
            <a:spLocks noChangeArrowheads="1"/>
          </p:cNvSpPr>
          <p:nvPr/>
        </p:nvSpPr>
        <p:spPr bwMode="auto">
          <a:xfrm>
            <a:off x="7862888" y="21621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0" action="ppaction://hlinksldjump"/>
              </a:rPr>
              <a:t>100</a:t>
            </a:r>
            <a:endParaRPr lang="en-US"/>
          </a:p>
        </p:txBody>
      </p:sp>
      <p:pic>
        <p:nvPicPr>
          <p:cNvPr id="4115" name="Picture 114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25431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115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7" name="Text Box 116"/>
          <p:cNvSpPr txBox="1">
            <a:spLocks noChangeArrowheads="1"/>
          </p:cNvSpPr>
          <p:nvPr/>
        </p:nvSpPr>
        <p:spPr bwMode="auto">
          <a:xfrm>
            <a:off x="271463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1" action="ppaction://hlinksldjump"/>
              </a:rPr>
              <a:t>200</a:t>
            </a:r>
            <a:endParaRPr lang="en-US"/>
          </a:p>
        </p:txBody>
      </p:sp>
      <p:pic>
        <p:nvPicPr>
          <p:cNvPr id="4118" name="Picture 117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118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0" name="Text Box 119"/>
          <p:cNvSpPr txBox="1">
            <a:spLocks noChangeArrowheads="1"/>
          </p:cNvSpPr>
          <p:nvPr/>
        </p:nvSpPr>
        <p:spPr bwMode="auto">
          <a:xfrm>
            <a:off x="1766888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2" action="ppaction://hlinksldjump"/>
              </a:rPr>
              <a:t>200</a:t>
            </a:r>
            <a:endParaRPr lang="en-US"/>
          </a:p>
        </p:txBody>
      </p:sp>
      <p:pic>
        <p:nvPicPr>
          <p:cNvPr id="4121" name="Picture 120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121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3" name="Text Box 122"/>
          <p:cNvSpPr txBox="1">
            <a:spLocks noChangeArrowheads="1"/>
          </p:cNvSpPr>
          <p:nvPr/>
        </p:nvSpPr>
        <p:spPr bwMode="auto">
          <a:xfrm>
            <a:off x="3290888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3" action="ppaction://hlinksldjump"/>
              </a:rPr>
              <a:t>200</a:t>
            </a:r>
            <a:endParaRPr lang="en-US"/>
          </a:p>
        </p:txBody>
      </p:sp>
      <p:pic>
        <p:nvPicPr>
          <p:cNvPr id="4124" name="Picture 123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124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6" name="Text Box 125"/>
          <p:cNvSpPr txBox="1">
            <a:spLocks noChangeArrowheads="1"/>
          </p:cNvSpPr>
          <p:nvPr/>
        </p:nvSpPr>
        <p:spPr bwMode="auto">
          <a:xfrm>
            <a:off x="4814888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4" action="ppaction://hlinksldjump"/>
              </a:rPr>
              <a:t>200</a:t>
            </a:r>
            <a:endParaRPr lang="en-US"/>
          </a:p>
        </p:txBody>
      </p:sp>
      <p:pic>
        <p:nvPicPr>
          <p:cNvPr id="4127" name="Picture 126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127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9" name="Text Box 128"/>
          <p:cNvSpPr txBox="1">
            <a:spLocks noChangeArrowheads="1"/>
          </p:cNvSpPr>
          <p:nvPr/>
        </p:nvSpPr>
        <p:spPr bwMode="auto">
          <a:xfrm>
            <a:off x="6338888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5" action="ppaction://hlinksldjump"/>
              </a:rPr>
              <a:t>200</a:t>
            </a:r>
            <a:endParaRPr lang="en-US"/>
          </a:p>
        </p:txBody>
      </p:sp>
      <p:pic>
        <p:nvPicPr>
          <p:cNvPr id="4130" name="Picture 129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Picture 130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29241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2" name="Text Box 131"/>
          <p:cNvSpPr txBox="1">
            <a:spLocks noChangeArrowheads="1"/>
          </p:cNvSpPr>
          <p:nvPr/>
        </p:nvSpPr>
        <p:spPr bwMode="auto">
          <a:xfrm>
            <a:off x="7862888" y="31527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6" action="ppaction://hlinksldjump"/>
              </a:rPr>
              <a:t>200</a:t>
            </a:r>
            <a:endParaRPr lang="en-US"/>
          </a:p>
        </p:txBody>
      </p:sp>
      <p:pic>
        <p:nvPicPr>
          <p:cNvPr id="4133" name="Picture 132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35337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133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5" name="Text Box 134"/>
          <p:cNvSpPr txBox="1">
            <a:spLocks noChangeArrowheads="1"/>
          </p:cNvSpPr>
          <p:nvPr/>
        </p:nvSpPr>
        <p:spPr bwMode="auto">
          <a:xfrm>
            <a:off x="271463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7" action="ppaction://hlinksldjump"/>
              </a:rPr>
              <a:t>300</a:t>
            </a:r>
            <a:endParaRPr lang="en-US"/>
          </a:p>
        </p:txBody>
      </p:sp>
      <p:pic>
        <p:nvPicPr>
          <p:cNvPr id="4136" name="Picture 135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" name="Picture 136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8" name="Text Box 137"/>
          <p:cNvSpPr txBox="1">
            <a:spLocks noChangeArrowheads="1"/>
          </p:cNvSpPr>
          <p:nvPr/>
        </p:nvSpPr>
        <p:spPr bwMode="auto">
          <a:xfrm>
            <a:off x="1766888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8" action="ppaction://hlinksldjump"/>
              </a:rPr>
              <a:t>300</a:t>
            </a:r>
            <a:endParaRPr lang="en-US"/>
          </a:p>
        </p:txBody>
      </p:sp>
      <p:pic>
        <p:nvPicPr>
          <p:cNvPr id="4139" name="Picture 138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Picture 139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1" name="Text Box 140"/>
          <p:cNvSpPr txBox="1">
            <a:spLocks noChangeArrowheads="1"/>
          </p:cNvSpPr>
          <p:nvPr/>
        </p:nvSpPr>
        <p:spPr bwMode="auto">
          <a:xfrm>
            <a:off x="3290888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19" action="ppaction://hlinksldjump"/>
              </a:rPr>
              <a:t>300</a:t>
            </a:r>
            <a:endParaRPr lang="en-US"/>
          </a:p>
        </p:txBody>
      </p:sp>
      <p:pic>
        <p:nvPicPr>
          <p:cNvPr id="4142" name="Picture 141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3" name="Picture 142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4" name="Text Box 143"/>
          <p:cNvSpPr txBox="1">
            <a:spLocks noChangeArrowheads="1"/>
          </p:cNvSpPr>
          <p:nvPr/>
        </p:nvSpPr>
        <p:spPr bwMode="auto">
          <a:xfrm>
            <a:off x="4814888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0" action="ppaction://hlinksldjump"/>
              </a:rPr>
              <a:t>300</a:t>
            </a:r>
            <a:endParaRPr lang="en-US"/>
          </a:p>
        </p:txBody>
      </p:sp>
      <p:pic>
        <p:nvPicPr>
          <p:cNvPr id="4145" name="Picture 144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6" name="Picture 145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7" name="Text Box 146"/>
          <p:cNvSpPr txBox="1">
            <a:spLocks noChangeArrowheads="1"/>
          </p:cNvSpPr>
          <p:nvPr/>
        </p:nvSpPr>
        <p:spPr bwMode="auto">
          <a:xfrm>
            <a:off x="6338888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1" action="ppaction://hlinksldjump"/>
              </a:rPr>
              <a:t>300</a:t>
            </a:r>
            <a:endParaRPr lang="en-US"/>
          </a:p>
        </p:txBody>
      </p:sp>
      <p:pic>
        <p:nvPicPr>
          <p:cNvPr id="4148" name="Picture 147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Picture 148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39147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50" name="Text Box 149"/>
          <p:cNvSpPr txBox="1">
            <a:spLocks noChangeArrowheads="1"/>
          </p:cNvSpPr>
          <p:nvPr/>
        </p:nvSpPr>
        <p:spPr bwMode="auto">
          <a:xfrm>
            <a:off x="7862888" y="41433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2" action="ppaction://hlinksldjump"/>
              </a:rPr>
              <a:t>300</a:t>
            </a:r>
            <a:endParaRPr lang="en-US"/>
          </a:p>
        </p:txBody>
      </p:sp>
      <p:pic>
        <p:nvPicPr>
          <p:cNvPr id="4151" name="Picture 150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45243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Picture 151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53" name="Text Box 152"/>
          <p:cNvSpPr txBox="1">
            <a:spLocks noChangeArrowheads="1"/>
          </p:cNvSpPr>
          <p:nvPr/>
        </p:nvSpPr>
        <p:spPr bwMode="auto">
          <a:xfrm>
            <a:off x="271463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3" action="ppaction://hlinksldjump"/>
              </a:rPr>
              <a:t>400</a:t>
            </a:r>
            <a:endParaRPr lang="en-US"/>
          </a:p>
        </p:txBody>
      </p:sp>
      <p:pic>
        <p:nvPicPr>
          <p:cNvPr id="4154" name="Picture 153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5" name="Picture 154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56" name="Text Box 155"/>
          <p:cNvSpPr txBox="1">
            <a:spLocks noChangeArrowheads="1"/>
          </p:cNvSpPr>
          <p:nvPr/>
        </p:nvSpPr>
        <p:spPr bwMode="auto">
          <a:xfrm>
            <a:off x="1766888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4" action="ppaction://hlinksldjump"/>
              </a:rPr>
              <a:t>400</a:t>
            </a:r>
            <a:endParaRPr lang="en-US"/>
          </a:p>
        </p:txBody>
      </p:sp>
      <p:pic>
        <p:nvPicPr>
          <p:cNvPr id="4157" name="Picture 156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157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59" name="Text Box 158"/>
          <p:cNvSpPr txBox="1">
            <a:spLocks noChangeArrowheads="1"/>
          </p:cNvSpPr>
          <p:nvPr/>
        </p:nvSpPr>
        <p:spPr bwMode="auto">
          <a:xfrm>
            <a:off x="3290888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5" action="ppaction://hlinksldjump"/>
              </a:rPr>
              <a:t>400</a:t>
            </a:r>
            <a:endParaRPr lang="en-US"/>
          </a:p>
        </p:txBody>
      </p:sp>
      <p:pic>
        <p:nvPicPr>
          <p:cNvPr id="4160" name="Picture 159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1" name="Picture 160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62" name="Text Box 161"/>
          <p:cNvSpPr txBox="1">
            <a:spLocks noChangeArrowheads="1"/>
          </p:cNvSpPr>
          <p:nvPr/>
        </p:nvSpPr>
        <p:spPr bwMode="auto">
          <a:xfrm>
            <a:off x="4814888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6" action="ppaction://hlinksldjump"/>
              </a:rPr>
              <a:t>400</a:t>
            </a:r>
            <a:endParaRPr lang="en-US"/>
          </a:p>
        </p:txBody>
      </p:sp>
      <p:pic>
        <p:nvPicPr>
          <p:cNvPr id="4163" name="Picture 162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4" name="Picture 163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65" name="Text Box 164"/>
          <p:cNvSpPr txBox="1">
            <a:spLocks noChangeArrowheads="1"/>
          </p:cNvSpPr>
          <p:nvPr/>
        </p:nvSpPr>
        <p:spPr bwMode="auto">
          <a:xfrm>
            <a:off x="6338888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7" action="ppaction://hlinksldjump"/>
              </a:rPr>
              <a:t>400</a:t>
            </a:r>
            <a:endParaRPr lang="en-US"/>
          </a:p>
        </p:txBody>
      </p:sp>
      <p:pic>
        <p:nvPicPr>
          <p:cNvPr id="4166" name="Picture 165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7" name="Picture 166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49053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68" name="Text Box 167"/>
          <p:cNvSpPr txBox="1">
            <a:spLocks noChangeArrowheads="1"/>
          </p:cNvSpPr>
          <p:nvPr/>
        </p:nvSpPr>
        <p:spPr bwMode="auto">
          <a:xfrm>
            <a:off x="7862888" y="51339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8" action="ppaction://hlinksldjump"/>
              </a:rPr>
              <a:t>400</a:t>
            </a:r>
            <a:endParaRPr lang="en-US"/>
          </a:p>
        </p:txBody>
      </p:sp>
      <p:pic>
        <p:nvPicPr>
          <p:cNvPr id="4169" name="Picture 168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55149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169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71" name="Text Box 170"/>
          <p:cNvSpPr txBox="1">
            <a:spLocks noChangeArrowheads="1"/>
          </p:cNvSpPr>
          <p:nvPr/>
        </p:nvSpPr>
        <p:spPr bwMode="auto">
          <a:xfrm>
            <a:off x="304800" y="6124575"/>
            <a:ext cx="10588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29" action="ppaction://hlinksldjump"/>
              </a:rPr>
              <a:t>500</a:t>
            </a:r>
            <a:endParaRPr lang="en-US"/>
          </a:p>
        </p:txBody>
      </p:sp>
      <p:pic>
        <p:nvPicPr>
          <p:cNvPr id="4172" name="Picture 171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3" name="Picture 172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74" name="Text Box 173"/>
          <p:cNvSpPr txBox="1">
            <a:spLocks noChangeArrowheads="1"/>
          </p:cNvSpPr>
          <p:nvPr/>
        </p:nvSpPr>
        <p:spPr bwMode="auto">
          <a:xfrm>
            <a:off x="1766888" y="61245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30" action="ppaction://hlinksldjump"/>
              </a:rPr>
              <a:t>500</a:t>
            </a:r>
            <a:endParaRPr lang="en-US"/>
          </a:p>
        </p:txBody>
      </p:sp>
      <p:pic>
        <p:nvPicPr>
          <p:cNvPr id="4175" name="Picture 174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6" name="Picture 175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77" name="Text Box 176"/>
          <p:cNvSpPr txBox="1">
            <a:spLocks noChangeArrowheads="1"/>
          </p:cNvSpPr>
          <p:nvPr/>
        </p:nvSpPr>
        <p:spPr bwMode="auto">
          <a:xfrm>
            <a:off x="3290888" y="61245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31" action="ppaction://hlinksldjump"/>
              </a:rPr>
              <a:t>500</a:t>
            </a:r>
            <a:endParaRPr lang="en-US"/>
          </a:p>
        </p:txBody>
      </p:sp>
      <p:pic>
        <p:nvPicPr>
          <p:cNvPr id="4178" name="Picture 177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9" name="Picture 178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80" name="Text Box 179"/>
          <p:cNvSpPr txBox="1">
            <a:spLocks noChangeArrowheads="1"/>
          </p:cNvSpPr>
          <p:nvPr/>
        </p:nvSpPr>
        <p:spPr bwMode="auto">
          <a:xfrm>
            <a:off x="4814888" y="61245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32" action="ppaction://hlinksldjump"/>
              </a:rPr>
              <a:t>500</a:t>
            </a:r>
            <a:endParaRPr lang="en-US"/>
          </a:p>
        </p:txBody>
      </p:sp>
      <p:pic>
        <p:nvPicPr>
          <p:cNvPr id="4181" name="Picture 180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2" name="Picture 181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83" name="Text Box 182"/>
          <p:cNvSpPr txBox="1">
            <a:spLocks noChangeArrowheads="1"/>
          </p:cNvSpPr>
          <p:nvPr/>
        </p:nvSpPr>
        <p:spPr bwMode="auto">
          <a:xfrm>
            <a:off x="6338888" y="61245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33" action="ppaction://hlinksldjump"/>
              </a:rPr>
              <a:t>500</a:t>
            </a:r>
            <a:endParaRPr lang="en-US"/>
          </a:p>
        </p:txBody>
      </p:sp>
      <p:pic>
        <p:nvPicPr>
          <p:cNvPr id="4184" name="Picture 183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5" name="Picture 184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5895975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86" name="Text Box 185"/>
          <p:cNvSpPr txBox="1">
            <a:spLocks noChangeArrowheads="1"/>
          </p:cNvSpPr>
          <p:nvPr/>
        </p:nvSpPr>
        <p:spPr bwMode="auto">
          <a:xfrm>
            <a:off x="7862888" y="6124575"/>
            <a:ext cx="1058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 Black" pitchFamily="34" charset="0"/>
                <a:hlinkClick r:id="rId34" action="ppaction://hlinksldjump"/>
              </a:rPr>
              <a:t>500</a:t>
            </a:r>
            <a:endParaRPr lang="en-US"/>
          </a:p>
        </p:txBody>
      </p:sp>
      <p:pic>
        <p:nvPicPr>
          <p:cNvPr id="4187" name="Picture 186" descr="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6505575"/>
            <a:ext cx="1028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8" name="Picture 187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9" name="Picture 190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0" name="Picture 193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1" name="Picture 196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2" name="Picture 199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3" name="Picture 202" descr="screen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914400"/>
            <a:ext cx="1323975" cy="1038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4" name="Text Box 205"/>
          <p:cNvSpPr txBox="1">
            <a:spLocks noChangeArrowheads="1"/>
          </p:cNvSpPr>
          <p:nvPr/>
        </p:nvSpPr>
        <p:spPr bwMode="auto">
          <a:xfrm>
            <a:off x="0" y="1143000"/>
            <a:ext cx="1447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House or Senate?</a:t>
            </a:r>
          </a:p>
        </p:txBody>
      </p:sp>
      <p:sp>
        <p:nvSpPr>
          <p:cNvPr id="4195" name="Text Box 206"/>
          <p:cNvSpPr txBox="1">
            <a:spLocks noChangeArrowheads="1"/>
          </p:cNvSpPr>
          <p:nvPr/>
        </p:nvSpPr>
        <p:spPr bwMode="auto">
          <a:xfrm>
            <a:off x="1600200" y="1219200"/>
            <a:ext cx="144780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Vocabulary</a:t>
            </a:r>
          </a:p>
        </p:txBody>
      </p:sp>
      <p:sp>
        <p:nvSpPr>
          <p:cNvPr id="4196" name="Text Box 207"/>
          <p:cNvSpPr txBox="1">
            <a:spLocks noChangeArrowheads="1"/>
          </p:cNvSpPr>
          <p:nvPr/>
        </p:nvSpPr>
        <p:spPr bwMode="auto">
          <a:xfrm>
            <a:off x="3124200" y="1219200"/>
            <a:ext cx="1447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Powers of Congress</a:t>
            </a:r>
          </a:p>
        </p:txBody>
      </p:sp>
      <p:sp>
        <p:nvSpPr>
          <p:cNvPr id="4197" name="Text Box 208"/>
          <p:cNvSpPr txBox="1">
            <a:spLocks noChangeArrowheads="1"/>
          </p:cNvSpPr>
          <p:nvPr/>
        </p:nvSpPr>
        <p:spPr bwMode="auto">
          <a:xfrm>
            <a:off x="4648200" y="990600"/>
            <a:ext cx="1447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Leadership of Congress</a:t>
            </a:r>
          </a:p>
        </p:txBody>
      </p:sp>
      <p:sp>
        <p:nvSpPr>
          <p:cNvPr id="4198" name="Text Box 209"/>
          <p:cNvSpPr txBox="1">
            <a:spLocks noChangeArrowheads="1"/>
          </p:cNvSpPr>
          <p:nvPr/>
        </p:nvSpPr>
        <p:spPr bwMode="auto">
          <a:xfrm>
            <a:off x="6019800" y="1219200"/>
            <a:ext cx="175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Committees</a:t>
            </a:r>
          </a:p>
        </p:txBody>
      </p:sp>
      <p:sp>
        <p:nvSpPr>
          <p:cNvPr id="4199" name="Text Box 210"/>
          <p:cNvSpPr txBox="1">
            <a:spLocks noChangeArrowheads="1"/>
          </p:cNvSpPr>
          <p:nvPr/>
        </p:nvSpPr>
        <p:spPr bwMode="auto">
          <a:xfrm>
            <a:off x="7696200" y="1219200"/>
            <a:ext cx="1447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>
                <a:solidFill>
                  <a:schemeClr val="bg1"/>
                </a:solidFill>
                <a:latin typeface="Arial Black" pitchFamily="34" charset="0"/>
              </a:rPr>
              <a:t>Wild Card</a:t>
            </a:r>
          </a:p>
        </p:txBody>
      </p:sp>
      <p:pic>
        <p:nvPicPr>
          <p:cNvPr id="4200" name="Picture 213" descr="jeplogo2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0"/>
            <a:ext cx="64023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" name="Picture 215" descr="finaljep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9620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2" name="Picture 217" descr="applause">
            <a:hlinkClick r:id="" action="ppaction://noaction">
              <a:snd r:embed="rId38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8925"/>
            <a:ext cx="914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l-GR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Every state has 2 representatives in this house?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8205788" y="6400800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 100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This body is made up of 435 members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 200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Every Member in this body comes up for election every 2 years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 300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This body is responsible for approving Presidential appointments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 400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371600" y="2667000"/>
            <a:ext cx="6324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400">
                <a:solidFill>
                  <a:schemeClr val="bg1"/>
                </a:solidFill>
              </a:rPr>
              <a:t>All tax bills must originate in this house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205788" y="6397625"/>
            <a:ext cx="93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 500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Left"/>
          <a:lightRig rig="legacyNormal3" dir="r"/>
        </a:scene3d>
        <a:sp3d extrusionH="201600" prstMaterial="legacyMetal">
          <a:bevelT w="13500" h="13500" prst="angle"/>
          <a:bevelB w="13500" h="13500" prst="angle"/>
          <a:extrusionClr>
            <a:srgbClr val="FFFFFF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Left"/>
          <a:lightRig rig="legacyNormal3" dir="r"/>
        </a:scene3d>
        <a:sp3d extrusionH="201600" prstMaterial="legacyMetal">
          <a:bevelT w="13500" h="13500" prst="angle"/>
          <a:bevelB w="13500" h="13500" prst="angle"/>
          <a:extrusionClr>
            <a:srgbClr val="FFFFFF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0033CC"/>
    </a:dk2>
    <a:lt2>
      <a:srgbClr val="000000"/>
    </a:lt2>
    <a:accent1>
      <a:srgbClr val="00CC99"/>
    </a:accent1>
    <a:accent2>
      <a:srgbClr val="3333CC"/>
    </a:accent2>
    <a:accent3>
      <a:srgbClr val="AAADE2"/>
    </a:accent3>
    <a:accent4>
      <a:srgbClr val="DADADA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0033CC"/>
    </a:dk2>
    <a:lt2>
      <a:srgbClr val="000000"/>
    </a:lt2>
    <a:accent1>
      <a:srgbClr val="00CC99"/>
    </a:accent1>
    <a:accent2>
      <a:srgbClr val="3333CC"/>
    </a:accent2>
    <a:accent3>
      <a:srgbClr val="AAADE2"/>
    </a:accent3>
    <a:accent4>
      <a:srgbClr val="DADADA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0033CC"/>
    </a:dk2>
    <a:lt2>
      <a:srgbClr val="000000"/>
    </a:lt2>
    <a:accent1>
      <a:srgbClr val="00CC99"/>
    </a:accent1>
    <a:accent2>
      <a:srgbClr val="3333CC"/>
    </a:accent2>
    <a:accent3>
      <a:srgbClr val="AAADE2"/>
    </a:accent3>
    <a:accent4>
      <a:srgbClr val="DADADA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FFFFFF"/>
    </a:hlink>
    <a:folHlink>
      <a:srgbClr val="0000C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780</TotalTime>
  <Words>451</Words>
  <Application>Microsoft Office PowerPoint</Application>
  <PresentationFormat>On-screen Show (4:3)</PresentationFormat>
  <Paragraphs>120</Paragraphs>
  <Slides>38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宋体</vt:lpstr>
      <vt:lpstr>Arial Black</vt:lpstr>
      <vt:lpstr>Times New Roman</vt:lpstr>
      <vt:lpstr>Blank Presentation</vt:lpstr>
      <vt:lpstr>PowerPoint Presentation</vt:lpstr>
      <vt:lpstr>THIS </vt:lpstr>
      <vt:lpstr> With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Cary Harr</dc:creator>
  <cp:lastModifiedBy>Phillip McGinnis</cp:lastModifiedBy>
  <cp:revision>52</cp:revision>
  <dcterms:created xsi:type="dcterms:W3CDTF">1999-11-03T20:59:30Z</dcterms:created>
  <dcterms:modified xsi:type="dcterms:W3CDTF">2012-05-17T15:50:13Z</dcterms:modified>
</cp:coreProperties>
</file>